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79" r:id="rId5"/>
    <p:sldId id="280" r:id="rId6"/>
    <p:sldId id="260" r:id="rId7"/>
    <p:sldId id="261" r:id="rId8"/>
    <p:sldId id="267" r:id="rId9"/>
    <p:sldId id="262" r:id="rId10"/>
    <p:sldId id="273" r:id="rId11"/>
    <p:sldId id="274" r:id="rId12"/>
    <p:sldId id="275" r:id="rId13"/>
    <p:sldId id="276" r:id="rId14"/>
    <p:sldId id="277" r:id="rId15"/>
    <p:sldId id="263" r:id="rId16"/>
    <p:sldId id="264" r:id="rId17"/>
    <p:sldId id="265" r:id="rId18"/>
    <p:sldId id="268" r:id="rId19"/>
    <p:sldId id="278" r:id="rId20"/>
    <p:sldId id="269" r:id="rId21"/>
    <p:sldId id="271" r:id="rId22"/>
    <p:sldId id="270" r:id="rId23"/>
    <p:sldId id="272" r:id="rId24"/>
    <p:sldId id="26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01CC74F-192E-492D-9735-D7C31B34DB63}" type="datetimeFigureOut">
              <a:rPr lang="en-US" smtClean="0"/>
              <a:pPr/>
              <a:t>9/7/2010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4546A3-0A8D-45FC-B818-ED3FDEDB9D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1CC74F-192E-492D-9735-D7C31B34DB63}" type="datetimeFigureOut">
              <a:rPr lang="en-US" smtClean="0"/>
              <a:pPr/>
              <a:t>9/7/2010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546A3-0A8D-45FC-B818-ED3FDEDB9D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01CC74F-192E-492D-9735-D7C31B34DB63}" type="datetimeFigureOut">
              <a:rPr lang="en-US" smtClean="0"/>
              <a:pPr/>
              <a:t>9/7/2010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4546A3-0A8D-45FC-B818-ED3FDEDB9D3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01CC74F-192E-492D-9735-D7C31B34DB63}" type="datetimeFigureOut">
              <a:rPr lang="en-US" smtClean="0"/>
              <a:pPr/>
              <a:t>9/7/2010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24546A3-0A8D-45FC-B818-ED3FDEDB9D3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01CC74F-192E-492D-9735-D7C31B34DB63}" type="datetimeFigureOut">
              <a:rPr lang="en-US" smtClean="0"/>
              <a:pPr/>
              <a:t>9/7/2010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24546A3-0A8D-45FC-B818-ED3FDEDB9D3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01CC74F-192E-492D-9735-D7C31B34DB63}" type="datetimeFigureOut">
              <a:rPr lang="en-US" smtClean="0"/>
              <a:pPr/>
              <a:t>9/7/2010</a:t>
            </a:fld>
            <a:endParaRPr lang="en-US"/>
          </a:p>
        </p:txBody>
      </p:sp>
      <p:sp>
        <p:nvSpPr>
          <p:cNvPr id="10" name="Slide Number Placeholder 9"/>
          <p:cNvSpPr>
            <a:spLocks noGrp="1"/>
          </p:cNvSpPr>
          <p:nvPr>
            <p:ph type="sldNum" sz="quarter" idx="16"/>
          </p:nvPr>
        </p:nvSpPr>
        <p:spPr/>
        <p:txBody>
          <a:bodyPr rtlCol="0"/>
          <a:lstStyle/>
          <a:p>
            <a:fld id="{724546A3-0A8D-45FC-B818-ED3FDEDB9D3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01CC74F-192E-492D-9735-D7C31B34DB63}" type="datetimeFigureOut">
              <a:rPr lang="en-US" smtClean="0"/>
              <a:pPr/>
              <a:t>9/7/2010</a:t>
            </a:fld>
            <a:endParaRPr lang="en-US"/>
          </a:p>
        </p:txBody>
      </p:sp>
      <p:sp>
        <p:nvSpPr>
          <p:cNvPr id="12" name="Slide Number Placeholder 11"/>
          <p:cNvSpPr>
            <a:spLocks noGrp="1"/>
          </p:cNvSpPr>
          <p:nvPr>
            <p:ph type="sldNum" sz="quarter" idx="16"/>
          </p:nvPr>
        </p:nvSpPr>
        <p:spPr/>
        <p:txBody>
          <a:bodyPr rtlCol="0"/>
          <a:lstStyle/>
          <a:p>
            <a:fld id="{724546A3-0A8D-45FC-B818-ED3FDEDB9D3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1CC74F-192E-492D-9735-D7C31B34DB63}" type="datetimeFigureOut">
              <a:rPr lang="en-US" smtClean="0"/>
              <a:pPr/>
              <a:t>9/7/2010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24546A3-0A8D-45FC-B818-ED3FDEDB9D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1CC74F-192E-492D-9735-D7C31B34DB63}" type="datetimeFigureOut">
              <a:rPr lang="en-US" smtClean="0"/>
              <a:pPr/>
              <a:t>9/7/2010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24546A3-0A8D-45FC-B818-ED3FDEDB9D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01CC74F-192E-492D-9735-D7C31B34DB63}" type="datetimeFigureOut">
              <a:rPr lang="en-US" smtClean="0"/>
              <a:pPr/>
              <a:t>9/7/2010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24546A3-0A8D-45FC-B818-ED3FDEDB9D3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01CC74F-192E-492D-9735-D7C31B34DB63}" type="datetimeFigureOut">
              <a:rPr lang="en-US" smtClean="0"/>
              <a:pPr/>
              <a:t>9/7/2010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24546A3-0A8D-45FC-B818-ED3FDEDB9D3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01CC74F-192E-492D-9735-D7C31B34DB63}" type="datetimeFigureOut">
              <a:rPr lang="en-US" smtClean="0"/>
              <a:pPr/>
              <a:t>9/7/2010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24546A3-0A8D-45FC-B818-ED3FDEDB9D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Tenement Housing 1800’s</a:t>
            </a:r>
            <a:endParaRPr lang="en-US" dirty="0"/>
          </a:p>
        </p:txBody>
      </p:sp>
      <p:pic>
        <p:nvPicPr>
          <p:cNvPr id="37890" name="Picture 2" descr="http://www.historyplace.com/worldhistory/famine/thp-ny-tenement.jpg"/>
          <p:cNvPicPr>
            <a:picLocks noChangeAspect="1" noChangeArrowheads="1"/>
          </p:cNvPicPr>
          <p:nvPr/>
        </p:nvPicPr>
        <p:blipFill>
          <a:blip r:embed="rId2" cstate="print"/>
          <a:srcRect/>
          <a:stretch>
            <a:fillRect/>
          </a:stretch>
        </p:blipFill>
        <p:spPr bwMode="auto">
          <a:xfrm>
            <a:off x="990600" y="381000"/>
            <a:ext cx="7315200" cy="53960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2050" name="Picture 2" descr="http://geosci.uchicago.edu/~moyer/GEOS24705/Images/ChildrenSpinning.jpg"/>
          <p:cNvPicPr>
            <a:picLocks noChangeAspect="1" noChangeArrowheads="1"/>
          </p:cNvPicPr>
          <p:nvPr/>
        </p:nvPicPr>
        <p:blipFill>
          <a:blip r:embed="rId2" cstate="print"/>
          <a:srcRect/>
          <a:stretch>
            <a:fillRect/>
          </a:stretch>
        </p:blipFill>
        <p:spPr bwMode="auto">
          <a:xfrm>
            <a:off x="228600" y="0"/>
            <a:ext cx="8547100" cy="612616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ttp://memory.loc.gov/service/pnp/nclc/03400/03487v.jpg"/>
          <p:cNvPicPr>
            <a:picLocks noChangeAspect="1" noChangeArrowheads="1"/>
          </p:cNvPicPr>
          <p:nvPr/>
        </p:nvPicPr>
        <p:blipFill>
          <a:blip r:embed="rId2" cstate="print"/>
          <a:srcRect/>
          <a:stretch>
            <a:fillRect/>
          </a:stretch>
        </p:blipFill>
        <p:spPr bwMode="auto">
          <a:xfrm>
            <a:off x="533400" y="131713"/>
            <a:ext cx="8318500" cy="672628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31746" name="Picture 2" descr="Children cotton pickers"/>
          <p:cNvPicPr>
            <a:picLocks noChangeAspect="1" noChangeArrowheads="1"/>
          </p:cNvPicPr>
          <p:nvPr/>
        </p:nvPicPr>
        <p:blipFill>
          <a:blip r:embed="rId2" cstate="print"/>
          <a:srcRect/>
          <a:stretch>
            <a:fillRect/>
          </a:stretch>
        </p:blipFill>
        <p:spPr bwMode="auto">
          <a:xfrm>
            <a:off x="0" y="0"/>
            <a:ext cx="5244534" cy="3810000"/>
          </a:xfrm>
          <a:prstGeom prst="rect">
            <a:avLst/>
          </a:prstGeom>
          <a:noFill/>
        </p:spPr>
      </p:pic>
      <p:pic>
        <p:nvPicPr>
          <p:cNvPr id="31748" name="Picture 4" descr="http://www.studyzone.org/testprep/ss5/b/Hines.jpg"/>
          <p:cNvPicPr>
            <a:picLocks noChangeAspect="1" noChangeArrowheads="1"/>
          </p:cNvPicPr>
          <p:nvPr/>
        </p:nvPicPr>
        <p:blipFill>
          <a:blip r:embed="rId3" cstate="print"/>
          <a:srcRect/>
          <a:stretch>
            <a:fillRect/>
          </a:stretch>
        </p:blipFill>
        <p:spPr bwMode="auto">
          <a:xfrm>
            <a:off x="3657600" y="3033195"/>
            <a:ext cx="5486400" cy="382480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32770" name="Picture 2" descr="http://sanfranciscoarchive.com/ebay14/9906w.jpg"/>
          <p:cNvPicPr>
            <a:picLocks noChangeAspect="1" noChangeArrowheads="1"/>
          </p:cNvPicPr>
          <p:nvPr/>
        </p:nvPicPr>
        <p:blipFill>
          <a:blip r:embed="rId2" cstate="print"/>
          <a:srcRect/>
          <a:stretch>
            <a:fillRect/>
          </a:stretch>
        </p:blipFill>
        <p:spPr bwMode="auto">
          <a:xfrm>
            <a:off x="0" y="0"/>
            <a:ext cx="9080500" cy="665903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Child labor</a:t>
            </a:r>
            <a:endParaRPr lang="en-US" dirty="0"/>
          </a:p>
        </p:txBody>
      </p:sp>
      <p:pic>
        <p:nvPicPr>
          <p:cNvPr id="1026" name="Picture 2" descr="http://bigbrassblog.com/media/6/20090620-childlabor.jpg"/>
          <p:cNvPicPr>
            <a:picLocks noChangeAspect="1" noChangeArrowheads="1"/>
          </p:cNvPicPr>
          <p:nvPr/>
        </p:nvPicPr>
        <p:blipFill>
          <a:blip r:embed="rId2" cstate="print"/>
          <a:srcRect/>
          <a:stretch>
            <a:fillRect/>
          </a:stretch>
        </p:blipFill>
        <p:spPr bwMode="auto">
          <a:xfrm>
            <a:off x="533400" y="304800"/>
            <a:ext cx="8001000" cy="568698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098" name="Picture 2" descr="http://ny.curbed.com/uploads/2010_5_henry1.jpg"/>
          <p:cNvPicPr>
            <a:picLocks noChangeAspect="1" noChangeArrowheads="1"/>
          </p:cNvPicPr>
          <p:nvPr/>
        </p:nvPicPr>
        <p:blipFill>
          <a:blip r:embed="rId2" cstate="print"/>
          <a:srcRect/>
          <a:stretch>
            <a:fillRect/>
          </a:stretch>
        </p:blipFill>
        <p:spPr bwMode="auto">
          <a:xfrm>
            <a:off x="121376" y="228600"/>
            <a:ext cx="9022624" cy="47847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Overhead Picture of row houses.</a:t>
            </a:r>
            <a:endParaRPr lang="en-US" dirty="0"/>
          </a:p>
        </p:txBody>
      </p:sp>
      <p:pic>
        <p:nvPicPr>
          <p:cNvPr id="3074" name="Picture 2" descr="http://www.urbanohio.com/UOThreads/2009/Misc/CincyOTR.jpg"/>
          <p:cNvPicPr>
            <a:picLocks noChangeAspect="1" noChangeArrowheads="1"/>
          </p:cNvPicPr>
          <p:nvPr/>
        </p:nvPicPr>
        <p:blipFill>
          <a:blip r:embed="rId2" cstate="print"/>
          <a:srcRect/>
          <a:stretch>
            <a:fillRect/>
          </a:stretch>
        </p:blipFill>
        <p:spPr bwMode="auto">
          <a:xfrm>
            <a:off x="63499" y="195422"/>
            <a:ext cx="9080501" cy="447817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Government built row house 1800’s</a:t>
            </a:r>
            <a:endParaRPr lang="en-US" dirty="0"/>
          </a:p>
        </p:txBody>
      </p:sp>
      <p:pic>
        <p:nvPicPr>
          <p:cNvPr id="2050" name="Picture 2" descr="http://1.bp.blogspot.com/_sodXvdR-vgQ/TBEjENz9aaI/AAAAAAAAAC0/hWNDv-JSoO8/s1600/2010_6_206bowerydemo.jpg"/>
          <p:cNvPicPr>
            <a:picLocks noChangeAspect="1" noChangeArrowheads="1"/>
          </p:cNvPicPr>
          <p:nvPr/>
        </p:nvPicPr>
        <p:blipFill>
          <a:blip r:embed="rId2" cstate="print"/>
          <a:srcRect/>
          <a:stretch>
            <a:fillRect/>
          </a:stretch>
        </p:blipFill>
        <p:spPr bwMode="auto">
          <a:xfrm>
            <a:off x="1752600" y="304800"/>
            <a:ext cx="5019675" cy="561022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Stairs</a:t>
            </a:r>
            <a:endParaRPr lang="en-US" dirty="0"/>
          </a:p>
        </p:txBody>
      </p:sp>
      <p:pic>
        <p:nvPicPr>
          <p:cNvPr id="47108" name="Picture 4" descr="http://www.miamitownship.net/mill_pics/STAIRS_3RD_FLOOR.jpg"/>
          <p:cNvPicPr>
            <a:picLocks noChangeAspect="1" noChangeArrowheads="1"/>
          </p:cNvPicPr>
          <p:nvPr/>
        </p:nvPicPr>
        <p:blipFill>
          <a:blip r:embed="rId2" cstate="print"/>
          <a:srcRect/>
          <a:stretch>
            <a:fillRect/>
          </a:stretch>
        </p:blipFill>
        <p:spPr bwMode="auto">
          <a:xfrm>
            <a:off x="4648200" y="0"/>
            <a:ext cx="4495800" cy="67437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34818" name="Picture 2" descr="http://www.antiquusmorbus.com/images/LA%201920%20Smallpox.jpg"/>
          <p:cNvPicPr>
            <a:picLocks noChangeAspect="1" noChangeArrowheads="1"/>
          </p:cNvPicPr>
          <p:nvPr/>
        </p:nvPicPr>
        <p:blipFill>
          <a:blip r:embed="rId2" cstate="print"/>
          <a:srcRect/>
          <a:stretch>
            <a:fillRect/>
          </a:stretch>
        </p:blipFill>
        <p:spPr bwMode="auto">
          <a:xfrm>
            <a:off x="0" y="381000"/>
            <a:ext cx="9046783" cy="44037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Crowded Street</a:t>
            </a:r>
            <a:endParaRPr lang="en-US" dirty="0"/>
          </a:p>
        </p:txBody>
      </p:sp>
      <p:pic>
        <p:nvPicPr>
          <p:cNvPr id="13314" name="Picture 2" descr="http://occawlonline.pearsoned.com/bookbind/pubbooks/divine5e/medialib/images/div0065.jpeg"/>
          <p:cNvPicPr>
            <a:picLocks noChangeAspect="1" noChangeArrowheads="1"/>
          </p:cNvPicPr>
          <p:nvPr/>
        </p:nvPicPr>
        <p:blipFill>
          <a:blip r:embed="rId2" cstate="print"/>
          <a:srcRect/>
          <a:stretch>
            <a:fillRect/>
          </a:stretch>
        </p:blipFill>
        <p:spPr bwMode="auto">
          <a:xfrm>
            <a:off x="990600" y="228600"/>
            <a:ext cx="7175500" cy="569734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Small pox</a:t>
            </a:r>
            <a:endParaRPr lang="en-US" dirty="0"/>
          </a:p>
        </p:txBody>
      </p:sp>
      <p:pic>
        <p:nvPicPr>
          <p:cNvPr id="46082" name="Picture 2" descr="http://depletedcranium.com/smallpox-victim.jpg"/>
          <p:cNvPicPr>
            <a:picLocks noChangeAspect="1" noChangeArrowheads="1"/>
          </p:cNvPicPr>
          <p:nvPr/>
        </p:nvPicPr>
        <p:blipFill>
          <a:blip r:embed="rId2" cstate="print"/>
          <a:srcRect/>
          <a:stretch>
            <a:fillRect/>
          </a:stretch>
        </p:blipFill>
        <p:spPr bwMode="auto">
          <a:xfrm>
            <a:off x="0" y="1"/>
            <a:ext cx="7848600" cy="599545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Body lice bug!!!</a:t>
            </a:r>
            <a:endParaRPr lang="en-US" dirty="0"/>
          </a:p>
        </p:txBody>
      </p:sp>
      <p:pic>
        <p:nvPicPr>
          <p:cNvPr id="44034" name="Picture 2" descr="http://www.history.org/Foundation/journal/Autumn07/images/Bugs36A_op10.jpg"/>
          <p:cNvPicPr>
            <a:picLocks noChangeAspect="1" noChangeArrowheads="1"/>
          </p:cNvPicPr>
          <p:nvPr/>
        </p:nvPicPr>
        <p:blipFill>
          <a:blip r:embed="rId2" cstate="print"/>
          <a:srcRect/>
          <a:stretch>
            <a:fillRect/>
          </a:stretch>
        </p:blipFill>
        <p:spPr bwMode="auto">
          <a:xfrm>
            <a:off x="533400" y="0"/>
            <a:ext cx="7099300" cy="567944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Body lice bite</a:t>
            </a:r>
            <a:endParaRPr lang="en-US" dirty="0"/>
          </a:p>
        </p:txBody>
      </p:sp>
      <p:pic>
        <p:nvPicPr>
          <p:cNvPr id="45058" name="Picture 2" descr="http://www.lhup.edu/smarvel/Seminar/FALL_2003/S_Beatty/208MIKE.JPG"/>
          <p:cNvPicPr>
            <a:picLocks noChangeAspect="1" noChangeArrowheads="1"/>
          </p:cNvPicPr>
          <p:nvPr/>
        </p:nvPicPr>
        <p:blipFill>
          <a:blip r:embed="rId2" cstate="print"/>
          <a:srcRect/>
          <a:stretch>
            <a:fillRect/>
          </a:stretch>
        </p:blipFill>
        <p:spPr bwMode="auto">
          <a:xfrm>
            <a:off x="63500" y="-136525"/>
            <a:ext cx="5876925" cy="39052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1800’s Hospital care</a:t>
            </a:r>
            <a:endParaRPr lang="en-US" dirty="0"/>
          </a:p>
        </p:txBody>
      </p:sp>
      <p:pic>
        <p:nvPicPr>
          <p:cNvPr id="3074" name="Picture 2" descr="http://www.zmescience.com/wp-content/uploads/2009/05/spanish-flu3.png"/>
          <p:cNvPicPr>
            <a:picLocks noChangeAspect="1" noChangeArrowheads="1"/>
          </p:cNvPicPr>
          <p:nvPr/>
        </p:nvPicPr>
        <p:blipFill>
          <a:blip r:embed="rId2" cstate="print"/>
          <a:srcRect/>
          <a:stretch>
            <a:fillRect/>
          </a:stretch>
        </p:blipFill>
        <p:spPr bwMode="auto">
          <a:xfrm>
            <a:off x="429983" y="1"/>
            <a:ext cx="7875817" cy="583963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Homeless children sleeping in the alley </a:t>
            </a:r>
            <a:endParaRPr lang="en-US" dirty="0"/>
          </a:p>
        </p:txBody>
      </p:sp>
      <p:pic>
        <p:nvPicPr>
          <p:cNvPr id="2050" name="Picture 2" descr="http://1.bp.blogspot.com/_Kj9wHw1Hgf0/SZvyQzTwV1I/AAAAAAAADH8/L8wTrxaehJk/s400/riis+3.jpg"/>
          <p:cNvPicPr>
            <a:picLocks noChangeAspect="1" noChangeArrowheads="1"/>
          </p:cNvPicPr>
          <p:nvPr/>
        </p:nvPicPr>
        <p:blipFill>
          <a:blip r:embed="rId2" cstate="print"/>
          <a:srcRect/>
          <a:stretch>
            <a:fillRect/>
          </a:stretch>
        </p:blipFill>
        <p:spPr bwMode="auto">
          <a:xfrm>
            <a:off x="685800" y="0"/>
            <a:ext cx="7620000" cy="59817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Dumbbell Tenement was the most popular</a:t>
            </a:r>
            <a:endParaRPr lang="en-US" dirty="0"/>
          </a:p>
        </p:txBody>
      </p:sp>
      <p:pic>
        <p:nvPicPr>
          <p:cNvPr id="10242" name="Picture 2" descr="http://www.historyteacher.net/USProjects/DBQs2000/Images/DumbellTenement.jpg"/>
          <p:cNvPicPr>
            <a:picLocks noChangeAspect="1" noChangeArrowheads="1"/>
          </p:cNvPicPr>
          <p:nvPr/>
        </p:nvPicPr>
        <p:blipFill>
          <a:blip r:embed="rId2" cstate="print"/>
          <a:srcRect/>
          <a:stretch>
            <a:fillRect/>
          </a:stretch>
        </p:blipFill>
        <p:spPr bwMode="auto">
          <a:xfrm>
            <a:off x="409575" y="1066800"/>
            <a:ext cx="8734425" cy="30384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
            <a:ext cx="4648200" cy="5715000"/>
          </a:xfrm>
        </p:spPr>
        <p:txBody>
          <a:bodyPr>
            <a:normAutofit fontScale="90000"/>
          </a:bodyPr>
          <a:lstStyle/>
          <a:p>
            <a:r>
              <a:rPr lang="en-US" sz="2200" dirty="0" smtClean="0"/>
              <a:t>The house spans 10.4 feet at Hull Street, its widest point. There is no entrance here; the house may only be entered via a small alley. The house tapers to 9.25 feet at the back. Interior walls are as little as 8.4 feet  wide and none are more than 9.2 feet  wide. The home's narrowest interior point is 6.2 feet across, close enough to allow an adult to touch opposing walls.</a:t>
            </a:r>
            <a:br>
              <a:rPr lang="en-US" sz="2200" dirty="0" smtClean="0"/>
            </a:br>
            <a:r>
              <a:rPr lang="en-US" sz="2200" dirty="0" smtClean="0"/>
              <a:t>There are only five doors in the house although it has four levels. The second floor holds the living room and the bathroom, one of few spaces separated by a door.</a:t>
            </a:r>
            <a:r>
              <a:rPr lang="en-US" dirty="0" smtClean="0"/>
              <a:t/>
            </a:r>
            <a:br>
              <a:rPr lang="en-US" dirty="0" smtClean="0"/>
            </a:b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The </a:t>
            </a:r>
            <a:r>
              <a:rPr lang="en-US" b="1" dirty="0" smtClean="0"/>
              <a:t>Skinny House</a:t>
            </a:r>
            <a:r>
              <a:rPr lang="en-US" dirty="0" smtClean="0"/>
              <a:t> at 44 Hull Street in the North End of Boston is an extremely narrow four-story house. </a:t>
            </a:r>
            <a:endParaRPr lang="en-US" dirty="0"/>
          </a:p>
        </p:txBody>
      </p:sp>
      <p:pic>
        <p:nvPicPr>
          <p:cNvPr id="5" name="Picture 4" descr="small Boston house.JPG"/>
          <p:cNvPicPr>
            <a:picLocks noChangeAspect="1"/>
          </p:cNvPicPr>
          <p:nvPr/>
        </p:nvPicPr>
        <p:blipFill>
          <a:blip r:embed="rId2" cstate="print"/>
          <a:stretch>
            <a:fillRect/>
          </a:stretch>
        </p:blipFill>
        <p:spPr>
          <a:xfrm>
            <a:off x="4686300" y="0"/>
            <a:ext cx="4457700" cy="5943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Tenement alley</a:t>
            </a:r>
            <a:endParaRPr lang="en-US" dirty="0"/>
          </a:p>
        </p:txBody>
      </p:sp>
      <p:pic>
        <p:nvPicPr>
          <p:cNvPr id="7170" name="Picture 2" descr="http://www.explorepahistory.com/cms/pbfiles/Project1/Scheme34/ExplorePAHistory-a0j5g2-a_349.jpg"/>
          <p:cNvPicPr>
            <a:picLocks noChangeAspect="1" noChangeArrowheads="1"/>
          </p:cNvPicPr>
          <p:nvPr/>
        </p:nvPicPr>
        <p:blipFill>
          <a:blip r:embed="rId2" cstate="print"/>
          <a:srcRect/>
          <a:stretch>
            <a:fillRect/>
          </a:stretch>
        </p:blipFill>
        <p:spPr bwMode="auto">
          <a:xfrm>
            <a:off x="0" y="-1"/>
            <a:ext cx="9144000" cy="553865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Tenement Alleyway</a:t>
            </a:r>
            <a:endParaRPr lang="en-US" dirty="0"/>
          </a:p>
        </p:txBody>
      </p:sp>
      <p:pic>
        <p:nvPicPr>
          <p:cNvPr id="6146" name="Picture 2" descr="http://www.virginiawestern.edu/faculty/vwhansd/his122/Images/Tenement.gif"/>
          <p:cNvPicPr>
            <a:picLocks noChangeAspect="1" noChangeArrowheads="1"/>
          </p:cNvPicPr>
          <p:nvPr/>
        </p:nvPicPr>
        <p:blipFill>
          <a:blip r:embed="rId2" cstate="print"/>
          <a:srcRect/>
          <a:stretch>
            <a:fillRect/>
          </a:stretch>
        </p:blipFill>
        <p:spPr bwMode="auto">
          <a:xfrm>
            <a:off x="4559300" y="0"/>
            <a:ext cx="4584700" cy="610476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City Street</a:t>
            </a:r>
            <a:endParaRPr lang="en-US" dirty="0"/>
          </a:p>
        </p:txBody>
      </p:sp>
      <p:pic>
        <p:nvPicPr>
          <p:cNvPr id="40962" name="Picture 2" descr="http://www.virginiawestern.edu/faculty/vwhansd/his122/Images/NewYork.jpg"/>
          <p:cNvPicPr>
            <a:picLocks noChangeAspect="1" noChangeArrowheads="1"/>
          </p:cNvPicPr>
          <p:nvPr/>
        </p:nvPicPr>
        <p:blipFill>
          <a:blip r:embed="rId2" cstate="print"/>
          <a:srcRect/>
          <a:stretch>
            <a:fillRect/>
          </a:stretch>
        </p:blipFill>
        <p:spPr bwMode="auto">
          <a:xfrm>
            <a:off x="1676400" y="0"/>
            <a:ext cx="5648325" cy="59531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t>Child laborers</a:t>
            </a:r>
            <a:endParaRPr lang="en-US" dirty="0"/>
          </a:p>
        </p:txBody>
      </p:sp>
      <p:pic>
        <p:nvPicPr>
          <p:cNvPr id="5122" name="Picture 2" descr="http://www.virginiawestern.edu/faculty/vwhansd/his122/Images/minekids2.gif"/>
          <p:cNvPicPr>
            <a:picLocks noChangeAspect="1" noChangeArrowheads="1"/>
          </p:cNvPicPr>
          <p:nvPr/>
        </p:nvPicPr>
        <p:blipFill>
          <a:blip r:embed="rId2" cstate="print"/>
          <a:srcRect/>
          <a:stretch>
            <a:fillRect/>
          </a:stretch>
        </p:blipFill>
        <p:spPr bwMode="auto">
          <a:xfrm>
            <a:off x="151145" y="0"/>
            <a:ext cx="8992855" cy="60801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674</TotalTime>
  <Words>150</Words>
  <Application>Microsoft Office PowerPoint</Application>
  <PresentationFormat>On-screen Show (4:3)</PresentationFormat>
  <Paragraphs>18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Median</vt:lpstr>
      <vt:lpstr>Slide 1</vt:lpstr>
      <vt:lpstr>Slide 2</vt:lpstr>
      <vt:lpstr>Slide 3</vt:lpstr>
      <vt:lpstr>The house spans 10.4 feet at Hull Street, its widest point. There is no entrance here; the house may only be entered via a small alley. The house tapers to 9.25 feet at the back. Interior walls are as little as 8.4 feet  wide and none are more than 9.2 feet  wide. The home's narrowest interior point is 6.2 feet across, close enough to allow an adult to touch opposing walls. There are only five doors in the house although it has four levels. The second floor holds the living room and the bathroom, one of few spaces separated by a door.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Kern High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alma_robledo</dc:creator>
  <cp:lastModifiedBy>alma_robledo</cp:lastModifiedBy>
  <cp:revision>19</cp:revision>
  <dcterms:created xsi:type="dcterms:W3CDTF">2010-09-02T15:28:17Z</dcterms:created>
  <dcterms:modified xsi:type="dcterms:W3CDTF">2010-09-07T20:33:39Z</dcterms:modified>
</cp:coreProperties>
</file>